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ubot Sans"/>
      <p:regular r:id="rId17"/>
    </p:embeddedFont>
    <p:embeddedFont>
      <p:font typeface="Hubot Sans"/>
      <p:regular r:id="rId18"/>
    </p:embeddedFont>
    <p:embeddedFont>
      <p:font typeface="Roboto Condensed"/>
      <p:regular r:id="rId19"/>
    </p:embeddedFont>
    <p:embeddedFont>
      <p:font typeface="Roboto Condensed"/>
      <p:regular r:id="rId20"/>
    </p:embeddedFont>
    <p:embeddedFont>
      <p:font typeface="Roboto Condensed"/>
      <p:regular r:id="rId21"/>
    </p:embeddedFont>
    <p:embeddedFont>
      <p:font typeface="Roboto Condensed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1816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Developing Console-Based Java Arcade Games: Pacman, Snake, and Space Invaders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0758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CSA0949 Java Programming Capstone Project – Demonstrating Core Java Concepts Through Classic Arcade Implementations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056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Solo Developer: Pradeep Kumar (Design, Coding, Testing, and Deployment)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6748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[Your University/College Name] - September 21,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711" y="595193"/>
            <a:ext cx="10096857" cy="658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Acknowledgments &amp; Questions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7711" y="1807012"/>
            <a:ext cx="3738205" cy="2693789"/>
          </a:xfrm>
          <a:prstGeom prst="roundRect">
            <a:avLst>
              <a:gd name="adj" fmla="val 4073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4851" y="1807012"/>
            <a:ext cx="91440" cy="2693789"/>
          </a:xfrm>
          <a:prstGeom prst="roundRect">
            <a:avLst>
              <a:gd name="adj" fmla="val 34581"/>
            </a:avLst>
          </a:prstGeom>
          <a:solidFill>
            <a:srgbClr val="C8CAC1"/>
          </a:solidFill>
          <a:ln/>
        </p:spPr>
      </p:sp>
      <p:sp>
        <p:nvSpPr>
          <p:cNvPr id="5" name="Text 3"/>
          <p:cNvSpPr/>
          <p:nvPr/>
        </p:nvSpPr>
        <p:spPr>
          <a:xfrm>
            <a:off x="1039892" y="2040612"/>
            <a:ext cx="263497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Special Thanks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039892" y="2580680"/>
            <a:ext cx="3202424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Grateful to Prof. [Name] for invaluable guidance, Stack Overflow and Reddit r/learnjava communities for support, and GitHub/Oracle JDK for providing essential tools.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4686657" y="1807012"/>
            <a:ext cx="3738205" cy="2693789"/>
          </a:xfrm>
          <a:prstGeom prst="roundRect">
            <a:avLst>
              <a:gd name="adj" fmla="val 4073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663797" y="1807012"/>
            <a:ext cx="91440" cy="2693789"/>
          </a:xfrm>
          <a:prstGeom prst="roundRect">
            <a:avLst>
              <a:gd name="adj" fmla="val 34581"/>
            </a:avLst>
          </a:prstGeom>
          <a:solidFill>
            <a:srgbClr val="C8CAC1"/>
          </a:solidFill>
          <a:ln/>
        </p:spPr>
      </p:sp>
      <p:sp>
        <p:nvSpPr>
          <p:cNvPr id="9" name="Text 7"/>
          <p:cNvSpPr/>
          <p:nvPr/>
        </p:nvSpPr>
        <p:spPr>
          <a:xfrm>
            <a:off x="4988838" y="2040612"/>
            <a:ext cx="3044904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Contact &amp; Connect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4988838" y="2580680"/>
            <a:ext cx="3202424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Open to all questions regarding the project. Feel free to connect on GitHub: pradeepkumar673 or via Email: [Your Email].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7711" y="4711541"/>
            <a:ext cx="3738205" cy="2685812"/>
          </a:xfrm>
          <a:prstGeom prst="roundRect">
            <a:avLst>
              <a:gd name="adj" fmla="val 4085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14851" y="4711541"/>
            <a:ext cx="91440" cy="2685812"/>
          </a:xfrm>
          <a:prstGeom prst="roundRect">
            <a:avLst>
              <a:gd name="adj" fmla="val 34581"/>
            </a:avLst>
          </a:prstGeom>
          <a:solidFill>
            <a:srgbClr val="C8CAC1"/>
          </a:solidFill>
          <a:ln/>
        </p:spPr>
      </p:sp>
      <p:sp>
        <p:nvSpPr>
          <p:cNvPr id="13" name="Text 11"/>
          <p:cNvSpPr/>
          <p:nvPr/>
        </p:nvSpPr>
        <p:spPr>
          <a:xfrm>
            <a:off x="1039892" y="4945142"/>
            <a:ext cx="3202424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Your Feedback is Valued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039892" y="5814536"/>
            <a:ext cx="3202424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Thank you for your attention and valuable feedback. Your insights are crucial for future improvements and learning.</a:t>
            </a:r>
            <a:endParaRPr lang="en-US" sz="16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6833" y="1807012"/>
            <a:ext cx="4953357" cy="49533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388" y="492085"/>
            <a:ext cx="6158984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Project Introduction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26388" y="1521023"/>
            <a:ext cx="402669" cy="402669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1208008" y="1582460"/>
            <a:ext cx="223718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Overview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208008" y="2040969"/>
            <a:ext cx="6579632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capstone project develops three console-based arcade games—Pacman (maze chase), Snake (growth and avoidance), and Space Invaders (shooter defense)—entirely in Java. It serves as a practical application of theoretical Java knowledge.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626388" y="3257550"/>
            <a:ext cx="402669" cy="402669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208008" y="3318986"/>
            <a:ext cx="223718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Purpose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208008" y="3777496"/>
            <a:ext cx="6579632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Reinforce Java fundamentals including Object-Oriented Programming (OOP), algorithms, and console Input/Output (I/O) for practical skill-building and deeper comprehension.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26388" y="4707850"/>
            <a:ext cx="402669" cy="402669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208008" y="4769287"/>
            <a:ext cx="223718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Context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208008" y="5227796"/>
            <a:ext cx="6579632" cy="858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Created for the CSA0949 course, this project is hosted on GitHub (pradeepkumar673/csa0949-Java-Capstone-Project) for collaborative sharing and future development.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26388" y="6444377"/>
            <a:ext cx="402669" cy="402669"/>
          </a:xfrm>
          <a:prstGeom prst="roundRect">
            <a:avLst>
              <a:gd name="adj" fmla="val 666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208008" y="6505813"/>
            <a:ext cx="223718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Background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208008" y="6964323"/>
            <a:ext cx="6579632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Inspired by iconic 1980s arcade classics, adapted to a text-based console to emphasize core programming logic rather than elaborate graphics.</a:t>
            </a:r>
            <a:endParaRPr lang="en-US" sz="14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1743" y="1521023"/>
            <a:ext cx="5779770" cy="57797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5928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Problem Statement &amp; Objectives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497145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Problem: Lack of Engaging Projects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396835" y="1346359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Traditional Java learning often lacks engaging, hands-on projects, hindering the retention and practical application of fundamental concepts such as loops, arrays, and exception handling.</a:t>
            </a:r>
            <a:endParaRPr lang="en-US" sz="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836777"/>
            <a:ext cx="6780014" cy="67800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61171" y="94952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Objectives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61171" y="1360527"/>
            <a:ext cx="255151" cy="255151"/>
          </a:xfrm>
          <a:prstGeom prst="roundRect">
            <a:avLst>
              <a:gd name="adj" fmla="val 6667"/>
            </a:avLst>
          </a:prstGeom>
          <a:solidFill>
            <a:srgbClr val="1E1E1A">
              <a:alpha val="50000"/>
            </a:srgbClr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676" y="1381720"/>
            <a:ext cx="170021" cy="2126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29669" y="1399461"/>
            <a:ext cx="270950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Implement Three Arcade Games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7829669" y="1689973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Develop Pacman, Snake, and Space Invaders in console mode using pure Java to provide tangible learning outcomes.</a:t>
            </a:r>
            <a:endParaRPr lang="en-US" sz="850" dirty="0"/>
          </a:p>
        </p:txBody>
      </p:sp>
      <p:sp>
        <p:nvSpPr>
          <p:cNvPr id="11" name="Shape 7"/>
          <p:cNvSpPr/>
          <p:nvPr/>
        </p:nvSpPr>
        <p:spPr>
          <a:xfrm>
            <a:off x="7461171" y="2098238"/>
            <a:ext cx="255151" cy="255151"/>
          </a:xfrm>
          <a:prstGeom prst="roundRect">
            <a:avLst>
              <a:gd name="adj" fmla="val 6667"/>
            </a:avLst>
          </a:prstGeom>
          <a:solidFill>
            <a:srgbClr val="1E1E1A">
              <a:alpha val="50000"/>
            </a:srgbClr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676" y="2119432"/>
            <a:ext cx="170021" cy="21264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829669" y="2137172"/>
            <a:ext cx="250781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Demonstrate OOP Principles</a:t>
            </a:r>
            <a:endParaRPr lang="en-US" sz="1100" dirty="0"/>
          </a:p>
        </p:txBody>
      </p:sp>
      <p:sp>
        <p:nvSpPr>
          <p:cNvPr id="14" name="Text 9"/>
          <p:cNvSpPr/>
          <p:nvPr/>
        </p:nvSpPr>
        <p:spPr>
          <a:xfrm>
            <a:off x="7829669" y="2427684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Showcase encapsulation, inheritance, and polymorphism through robust class design.</a:t>
            </a:r>
            <a:endParaRPr lang="en-US" sz="850" dirty="0"/>
          </a:p>
        </p:txBody>
      </p:sp>
      <p:sp>
        <p:nvSpPr>
          <p:cNvPr id="15" name="Shape 10"/>
          <p:cNvSpPr/>
          <p:nvPr/>
        </p:nvSpPr>
        <p:spPr>
          <a:xfrm>
            <a:off x="7461171" y="2835950"/>
            <a:ext cx="255151" cy="255151"/>
          </a:xfrm>
          <a:prstGeom prst="roundRect">
            <a:avLst>
              <a:gd name="adj" fmla="val 6667"/>
            </a:avLst>
          </a:prstGeom>
          <a:solidFill>
            <a:srgbClr val="1E1E1A">
              <a:alpha val="50000"/>
            </a:srgbClr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676" y="2857143"/>
            <a:ext cx="170021" cy="21264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29669" y="2874883"/>
            <a:ext cx="325755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Ensure Modularity &amp; Error Handling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7829669" y="3165396"/>
            <a:ext cx="6411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Design for modularity and implement comprehensive error handling for a polished user experience.</a:t>
            </a:r>
            <a:endParaRPr lang="en-US" sz="8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171" y="3474363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8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925" y="3374112"/>
            <a:ext cx="6762750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Design Methodology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925" y="4346496"/>
            <a:ext cx="13158549" cy="2564487"/>
          </a:xfrm>
          <a:prstGeom prst="roundRect">
            <a:avLst>
              <a:gd name="adj" fmla="val 1230"/>
            </a:avLst>
          </a:prstGeom>
          <a:solidFill>
            <a:srgbClr val="D8D9D2"/>
          </a:solidFill>
          <a:ln/>
        </p:spPr>
      </p:sp>
      <p:sp>
        <p:nvSpPr>
          <p:cNvPr id="5" name="Shape 2"/>
          <p:cNvSpPr/>
          <p:nvPr/>
        </p:nvSpPr>
        <p:spPr>
          <a:xfrm>
            <a:off x="735925" y="4346496"/>
            <a:ext cx="4386143" cy="2564487"/>
          </a:xfrm>
          <a:prstGeom prst="roundRect">
            <a:avLst>
              <a:gd name="adj" fmla="val 1230"/>
            </a:avLst>
          </a:prstGeom>
          <a:solidFill>
            <a:srgbClr val="D8D9D2"/>
          </a:solidFill>
          <a:ln/>
        </p:spPr>
      </p:sp>
      <p:sp>
        <p:nvSpPr>
          <p:cNvPr id="6" name="Text 3"/>
          <p:cNvSpPr/>
          <p:nvPr/>
        </p:nvSpPr>
        <p:spPr>
          <a:xfrm>
            <a:off x="946190" y="4556760"/>
            <a:ext cx="365021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Agile Iterative Process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6190" y="5340072"/>
            <a:ext cx="3650218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An agile-inspired iterative approach was used, focusing on planning features, coding, testing, and refining for efficient development cycles.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22069" y="4346496"/>
            <a:ext cx="4386143" cy="2564487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9" name="Shape 6"/>
          <p:cNvSpPr/>
          <p:nvPr/>
        </p:nvSpPr>
        <p:spPr>
          <a:xfrm>
            <a:off x="5122069" y="4346496"/>
            <a:ext cx="22860" cy="2564487"/>
          </a:xfrm>
          <a:prstGeom prst="roundRect">
            <a:avLst>
              <a:gd name="adj" fmla="val 137978"/>
            </a:avLst>
          </a:prstGeom>
          <a:solidFill>
            <a:srgbClr val="AEB0A7"/>
          </a:solidFill>
          <a:ln/>
        </p:spPr>
      </p:sp>
      <p:sp>
        <p:nvSpPr>
          <p:cNvPr id="10" name="Text 7"/>
          <p:cNvSpPr/>
          <p:nvPr/>
        </p:nvSpPr>
        <p:spPr>
          <a:xfrm>
            <a:off x="5647730" y="4556760"/>
            <a:ext cx="3334822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OOP Design Principles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647730" y="5340072"/>
            <a:ext cx="3334822" cy="1360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Utilized well-defined classes (e.g., 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GameBoard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Player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Enemy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) and interfaces (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GameLogic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) to ensure robust and scalable structural integrity.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4859298" y="5365849"/>
            <a:ext cx="525661" cy="525661"/>
          </a:xfrm>
          <a:prstGeom prst="roundRect">
            <a:avLst>
              <a:gd name="adj" fmla="val 6000"/>
            </a:avLst>
          </a:prstGeom>
          <a:solidFill>
            <a:srgbClr val="E8E8E3"/>
          </a:solidFill>
          <a:ln w="22860">
            <a:solidFill>
              <a:srgbClr val="AEB0A7"/>
            </a:solidFill>
            <a:prstDash val="solid"/>
          </a:ln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743" y="5464433"/>
            <a:ext cx="262771" cy="328493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9508212" y="4346496"/>
            <a:ext cx="4386143" cy="2564487"/>
          </a:xfrm>
          <a:prstGeom prst="rect">
            <a:avLst/>
          </a:prstGeom>
          <a:solidFill>
            <a:srgbClr val="D8D9D2"/>
          </a:solidFill>
          <a:ln/>
        </p:spPr>
      </p:sp>
      <p:sp>
        <p:nvSpPr>
          <p:cNvPr id="15" name="Shape 11"/>
          <p:cNvSpPr/>
          <p:nvPr/>
        </p:nvSpPr>
        <p:spPr>
          <a:xfrm>
            <a:off x="9508212" y="4346496"/>
            <a:ext cx="22860" cy="2564487"/>
          </a:xfrm>
          <a:prstGeom prst="roundRect">
            <a:avLst>
              <a:gd name="adj" fmla="val 137978"/>
            </a:avLst>
          </a:prstGeom>
          <a:solidFill>
            <a:srgbClr val="AEB0A7"/>
          </a:solidFill>
          <a:ln/>
        </p:spPr>
      </p:sp>
      <p:sp>
        <p:nvSpPr>
          <p:cNvPr id="16" name="Text 12"/>
          <p:cNvSpPr/>
          <p:nvPr/>
        </p:nvSpPr>
        <p:spPr>
          <a:xfrm>
            <a:off x="10033873" y="4556760"/>
            <a:ext cx="365021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Development Tools</a:t>
            </a:r>
            <a:endParaRPr lang="en-US" sz="2050" dirty="0"/>
          </a:p>
        </p:txBody>
      </p:sp>
      <p:sp>
        <p:nvSpPr>
          <p:cNvPr id="17" name="Text 13"/>
          <p:cNvSpPr/>
          <p:nvPr/>
        </p:nvSpPr>
        <p:spPr>
          <a:xfrm>
            <a:off x="10033873" y="5340072"/>
            <a:ext cx="3650218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Leveraged JDK 17+ for core functionality, IntelliJ IDEA for IDE support, and Git for comprehensive version control and collaboration.</a:t>
            </a:r>
            <a:endParaRPr lang="en-US" sz="1650" dirty="0"/>
          </a:p>
        </p:txBody>
      </p:sp>
      <p:sp>
        <p:nvSpPr>
          <p:cNvPr id="18" name="Shape 14"/>
          <p:cNvSpPr/>
          <p:nvPr/>
        </p:nvSpPr>
        <p:spPr>
          <a:xfrm>
            <a:off x="9245441" y="5365849"/>
            <a:ext cx="525661" cy="525661"/>
          </a:xfrm>
          <a:prstGeom prst="roundRect">
            <a:avLst>
              <a:gd name="adj" fmla="val 6000"/>
            </a:avLst>
          </a:prstGeom>
          <a:solidFill>
            <a:srgbClr val="E8E8E3"/>
          </a:solidFill>
          <a:ln w="22860">
            <a:solidFill>
              <a:srgbClr val="AEB0A7"/>
            </a:solidFill>
            <a:prstDash val="solid"/>
          </a:ln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886" y="5464433"/>
            <a:ext cx="262771" cy="32849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735925" y="7147441"/>
            <a:ext cx="131585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core game flow follows a standard loop: Input Processing → Update Game State → Render Display → Check Win/Loss Conditions → Repeat.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684" y="410647"/>
            <a:ext cx="6114931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Implementation Overview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522684" y="1493282"/>
            <a:ext cx="6610350" cy="1398746"/>
          </a:xfrm>
          <a:prstGeom prst="roundRect">
            <a:avLst>
              <a:gd name="adj" fmla="val 5230"/>
            </a:avLst>
          </a:prstGeom>
          <a:solidFill>
            <a:srgbClr val="E8E8E3"/>
          </a:solidFill>
          <a:ln/>
        </p:spPr>
      </p:sp>
      <p:sp>
        <p:nvSpPr>
          <p:cNvPr id="4" name="Shape 2"/>
          <p:cNvSpPr/>
          <p:nvPr/>
        </p:nvSpPr>
        <p:spPr>
          <a:xfrm>
            <a:off x="522684" y="1478042"/>
            <a:ext cx="6610350" cy="60960"/>
          </a:xfrm>
          <a:prstGeom prst="roundRect">
            <a:avLst>
              <a:gd name="adj" fmla="val 36754"/>
            </a:avLst>
          </a:prstGeom>
          <a:solidFill>
            <a:srgbClr val="C8CAC1"/>
          </a:solidFill>
          <a:ln/>
        </p:spPr>
      </p:sp>
      <p:sp>
        <p:nvSpPr>
          <p:cNvPr id="5" name="Shape 3"/>
          <p:cNvSpPr/>
          <p:nvPr/>
        </p:nvSpPr>
        <p:spPr>
          <a:xfrm>
            <a:off x="3603843" y="1269325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8265" y="1381363"/>
            <a:ext cx="179189" cy="2239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87229" y="1866662"/>
            <a:ext cx="186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Pacman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87229" y="2249329"/>
            <a:ext cx="6281261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Implemented a maze with ghost AI, utilizing 2D character arrays for rendering, loops for precise movement, and collision checks for game mechanics.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22684" y="3265289"/>
            <a:ext cx="6610350" cy="1406366"/>
          </a:xfrm>
          <a:prstGeom prst="roundRect">
            <a:avLst>
              <a:gd name="adj" fmla="val 5201"/>
            </a:avLst>
          </a:prstGeom>
          <a:solidFill>
            <a:srgbClr val="E8E8E3"/>
          </a:solidFill>
          <a:ln/>
        </p:spPr>
      </p:sp>
      <p:sp>
        <p:nvSpPr>
          <p:cNvPr id="10" name="Shape 7"/>
          <p:cNvSpPr/>
          <p:nvPr/>
        </p:nvSpPr>
        <p:spPr>
          <a:xfrm>
            <a:off x="522684" y="3250049"/>
            <a:ext cx="6610350" cy="60960"/>
          </a:xfrm>
          <a:prstGeom prst="roundRect">
            <a:avLst>
              <a:gd name="adj" fmla="val 36754"/>
            </a:avLst>
          </a:prstGeom>
          <a:solidFill>
            <a:srgbClr val="C8CAC1"/>
          </a:solidFill>
          <a:ln/>
        </p:spPr>
      </p:sp>
      <p:sp>
        <p:nvSpPr>
          <p:cNvPr id="11" name="Shape 8"/>
          <p:cNvSpPr/>
          <p:nvPr/>
        </p:nvSpPr>
        <p:spPr>
          <a:xfrm>
            <a:off x="3603843" y="3041333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65" y="3153370"/>
            <a:ext cx="179189" cy="22395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87229" y="3638669"/>
            <a:ext cx="186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Snake</a:t>
            </a:r>
            <a:endParaRPr lang="en-US" sz="1450" dirty="0"/>
          </a:p>
        </p:txBody>
      </p:sp>
      <p:sp>
        <p:nvSpPr>
          <p:cNvPr id="14" name="Text 10"/>
          <p:cNvSpPr/>
          <p:nvPr/>
        </p:nvSpPr>
        <p:spPr>
          <a:xfrm>
            <a:off x="687229" y="4021336"/>
            <a:ext cx="6281261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Features dynamic growth using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ArrayList&lt;Point&gt;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sophisticated collision detection, and intelligent boundary wrapping for continuous gameplay.</a:t>
            </a:r>
            <a:endParaRPr lang="en-US" sz="1150" dirty="0"/>
          </a:p>
        </p:txBody>
      </p:sp>
      <p:sp>
        <p:nvSpPr>
          <p:cNvPr id="15" name="Shape 11"/>
          <p:cNvSpPr/>
          <p:nvPr/>
        </p:nvSpPr>
        <p:spPr>
          <a:xfrm>
            <a:off x="522684" y="5044916"/>
            <a:ext cx="6610350" cy="1398746"/>
          </a:xfrm>
          <a:prstGeom prst="roundRect">
            <a:avLst>
              <a:gd name="adj" fmla="val 5230"/>
            </a:avLst>
          </a:prstGeom>
          <a:solidFill>
            <a:srgbClr val="E8E8E3"/>
          </a:solidFill>
          <a:ln/>
        </p:spPr>
      </p:sp>
      <p:sp>
        <p:nvSpPr>
          <p:cNvPr id="16" name="Shape 12"/>
          <p:cNvSpPr/>
          <p:nvPr/>
        </p:nvSpPr>
        <p:spPr>
          <a:xfrm>
            <a:off x="522684" y="5029676"/>
            <a:ext cx="6610350" cy="60960"/>
          </a:xfrm>
          <a:prstGeom prst="roundRect">
            <a:avLst>
              <a:gd name="adj" fmla="val 36754"/>
            </a:avLst>
          </a:prstGeom>
          <a:solidFill>
            <a:srgbClr val="C8CAC1"/>
          </a:solidFill>
          <a:ln/>
        </p:spPr>
      </p:sp>
      <p:sp>
        <p:nvSpPr>
          <p:cNvPr id="17" name="Shape 13"/>
          <p:cNvSpPr/>
          <p:nvPr/>
        </p:nvSpPr>
        <p:spPr>
          <a:xfrm>
            <a:off x="3603843" y="4820960"/>
            <a:ext cx="448032" cy="448032"/>
          </a:xfrm>
          <a:prstGeom prst="roundRect">
            <a:avLst>
              <a:gd name="adj" fmla="val 20409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65" y="4932998"/>
            <a:ext cx="179189" cy="22395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87229" y="5418296"/>
            <a:ext cx="18670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Space Invaders</a:t>
            </a:r>
            <a:endParaRPr lang="en-US" sz="1450" dirty="0"/>
          </a:p>
        </p:txBody>
      </p:sp>
      <p:sp>
        <p:nvSpPr>
          <p:cNvPr id="20" name="Text 15"/>
          <p:cNvSpPr/>
          <p:nvPr/>
        </p:nvSpPr>
        <p:spPr>
          <a:xfrm>
            <a:off x="687229" y="5800963"/>
            <a:ext cx="6281261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Designed with alien waves managed by arrays, random enemy spawns, and nested loops for missile trajectories and impact detection.</a:t>
            </a:r>
            <a:endParaRPr lang="en-US" sz="1150" dirty="0"/>
          </a:p>
        </p:txBody>
      </p:sp>
      <p:sp>
        <p:nvSpPr>
          <p:cNvPr id="21" name="Text 16"/>
          <p:cNvSpPr/>
          <p:nvPr/>
        </p:nvSpPr>
        <p:spPr>
          <a:xfrm>
            <a:off x="7504986" y="1250633"/>
            <a:ext cx="382190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Modular Project Structure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504986" y="1679972"/>
            <a:ext cx="6610350" cy="49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project maintains a clean and modular structure with dedicated folders for each game (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/pacman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/snake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,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/space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) and a unified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Main.java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launcher for easy access.</a:t>
            </a:r>
            <a:endParaRPr lang="en-US" sz="1150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986" y="2341364"/>
            <a:ext cx="6610350" cy="6610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214" y="1409938"/>
            <a:ext cx="4087535" cy="510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Results &amp; Demo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72214" y="2349818"/>
            <a:ext cx="6543556" cy="1329809"/>
          </a:xfrm>
          <a:prstGeom prst="roundRect">
            <a:avLst>
              <a:gd name="adj" fmla="val 8251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49354" y="2349818"/>
            <a:ext cx="91440" cy="1329809"/>
          </a:xfrm>
          <a:prstGeom prst="roundRect">
            <a:avLst>
              <a:gd name="adj" fmla="val 26822"/>
            </a:avLst>
          </a:prstGeom>
          <a:solidFill>
            <a:srgbClr val="C8CAC1"/>
          </a:solidFill>
          <a:ln/>
        </p:spPr>
      </p:sp>
      <p:sp>
        <p:nvSpPr>
          <p:cNvPr id="5" name="Text 3"/>
          <p:cNvSpPr/>
          <p:nvPr/>
        </p:nvSpPr>
        <p:spPr>
          <a:xfrm>
            <a:off x="827127" y="2536150"/>
            <a:ext cx="2489954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Full Functionality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27127" y="2955131"/>
            <a:ext cx="6102310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All games are fully operational and can be launched via standard Java compilation (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javac *.java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) and execution (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java Main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) commands.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72214" y="3843099"/>
            <a:ext cx="6543556" cy="1314569"/>
          </a:xfrm>
          <a:prstGeom prst="roundRect">
            <a:avLst>
              <a:gd name="adj" fmla="val 8347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49354" y="3843099"/>
            <a:ext cx="91440" cy="1314569"/>
          </a:xfrm>
          <a:prstGeom prst="roundRect">
            <a:avLst>
              <a:gd name="adj" fmla="val 26822"/>
            </a:avLst>
          </a:prstGeom>
          <a:solidFill>
            <a:srgbClr val="C8CAC1"/>
          </a:solidFill>
          <a:ln/>
        </p:spPr>
      </p:sp>
      <p:sp>
        <p:nvSpPr>
          <p:cNvPr id="9" name="Text 7"/>
          <p:cNvSpPr/>
          <p:nvPr/>
        </p:nvSpPr>
        <p:spPr>
          <a:xfrm>
            <a:off x="827127" y="4029432"/>
            <a:ext cx="3055739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Optimized Performance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27127" y="4448413"/>
            <a:ext cx="6102310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Achieved sub-second load times (&lt;1s) and stable gameplay supporting over 100 turns without noticeable lag or performance degradation.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72214" y="5321141"/>
            <a:ext cx="6543556" cy="1314569"/>
          </a:xfrm>
          <a:prstGeom prst="roundRect">
            <a:avLst>
              <a:gd name="adj" fmla="val 8347"/>
            </a:avLst>
          </a:prstGeom>
          <a:solidFill>
            <a:srgbClr val="E8E8E3"/>
          </a:solidFill>
          <a:ln w="22860">
            <a:solidFill>
              <a:srgbClr val="C8CAC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49354" y="5321141"/>
            <a:ext cx="91440" cy="1314569"/>
          </a:xfrm>
          <a:prstGeom prst="roundRect">
            <a:avLst>
              <a:gd name="adj" fmla="val 26822"/>
            </a:avLst>
          </a:prstGeom>
          <a:solidFill>
            <a:srgbClr val="C8CAC1"/>
          </a:solidFill>
          <a:ln/>
        </p:spPr>
      </p:sp>
      <p:sp>
        <p:nvSpPr>
          <p:cNvPr id="13" name="Text 11"/>
          <p:cNvSpPr/>
          <p:nvPr/>
        </p:nvSpPr>
        <p:spPr>
          <a:xfrm>
            <a:off x="827127" y="5507474"/>
            <a:ext cx="3347918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Rigorous Testing Metrics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27127" y="5926455"/>
            <a:ext cx="6102310" cy="5229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Pacman reached an 85% completion rate in maze navigation, Snake averaged 20 points per game, and Space Invaders demonstrated 2-minute survival capabilities.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7522250" y="2349818"/>
            <a:ext cx="6543556" cy="1433274"/>
          </a:xfrm>
          <a:prstGeom prst="roundRect">
            <a:avLst>
              <a:gd name="adj" fmla="val 171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529870" y="2357438"/>
            <a:ext cx="6528316" cy="4726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693462" y="2463046"/>
            <a:ext cx="162770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Pacman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9655731" y="2463046"/>
            <a:ext cx="227671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Maze, Ghost AI, Collision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12267009" y="2463046"/>
            <a:ext cx="162770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300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7529870" y="2830116"/>
            <a:ext cx="6528316" cy="4726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693462" y="2935724"/>
            <a:ext cx="162770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Snake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9655731" y="2935724"/>
            <a:ext cx="227671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Growth, Collisions, Wrapping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12267009" y="2935724"/>
            <a:ext cx="162770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250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7529870" y="3302794"/>
            <a:ext cx="6528316" cy="4726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693462" y="3408402"/>
            <a:ext cx="162770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Space Invaders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9655731" y="3408402"/>
            <a:ext cx="227671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Alien Waves, Spawns, Missiles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12267009" y="3408402"/>
            <a:ext cx="1627703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400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7522250" y="3966924"/>
            <a:ext cx="6543556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Gameplay examples:</a:t>
            </a:r>
            <a:endParaRPr lang="en-US" sz="1250" dirty="0"/>
          </a:p>
        </p:txBody>
      </p:sp>
      <p:pic>
        <p:nvPicPr>
          <p:cNvPr id="2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9870" y="4532590"/>
            <a:ext cx="2088952" cy="1962031"/>
          </a:xfrm>
          <a:prstGeom prst="rect">
            <a:avLst/>
          </a:prstGeom>
        </p:spPr>
      </p:pic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52" y="4532590"/>
            <a:ext cx="2088952" cy="1962031"/>
          </a:xfrm>
          <a:prstGeom prst="rect">
            <a:avLst/>
          </a:prstGeom>
        </p:spPr>
      </p:pic>
      <p:pic>
        <p:nvPicPr>
          <p:cNvPr id="3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234" y="4532590"/>
            <a:ext cx="2088952" cy="19620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419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Analysis of Results</a:t>
            </a:r>
            <a:endParaRPr lang="en-US" sz="2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963692"/>
            <a:ext cx="6780014" cy="10161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0183" y="1077039"/>
            <a:ext cx="242768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Strengths: OOP Reusability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10183" y="1367552"/>
            <a:ext cx="655331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Achieved significant code reusability (40% less duplication) through effective OOP implementation, leading to more maintainable and scalable codebases. Projects are highly engaging for learners.</a:t>
            </a:r>
            <a:endParaRPr lang="en-US" sz="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2093238"/>
            <a:ext cx="6780014" cy="10161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0183" y="2206585"/>
            <a:ext cx="321421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Limitations: Console-Only &amp; Basic AI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10183" y="2497098"/>
            <a:ext cx="655331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primary limitation lies in the console-only interface and relatively basic AI for enemy movements, which could be further enhanced for complexity.</a:t>
            </a:r>
            <a:endParaRPr lang="en-US" sz="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3222784"/>
            <a:ext cx="6780014" cy="84236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10183" y="3336131"/>
            <a:ext cx="349865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Learnings: Debugging &amp; Modularity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510183" y="3626644"/>
            <a:ext cx="655331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Improved debugging skills with extensive use of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DBDBD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try-catch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 blocks and gained a deeper appreciation for the benefits of modular code design.</a:t>
            </a:r>
            <a:endParaRPr lang="en-US" sz="850" dirty="0"/>
          </a:p>
        </p:txBody>
      </p:sp>
      <p:sp>
        <p:nvSpPr>
          <p:cNvPr id="12" name="Shape 7"/>
          <p:cNvSpPr/>
          <p:nvPr/>
        </p:nvSpPr>
        <p:spPr>
          <a:xfrm>
            <a:off x="7461171" y="1020366"/>
            <a:ext cx="6380440" cy="141684"/>
          </a:xfrm>
          <a:prstGeom prst="roundRect">
            <a:avLst>
              <a:gd name="adj" fmla="val 1200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3" name="Shape 8"/>
          <p:cNvSpPr/>
          <p:nvPr/>
        </p:nvSpPr>
        <p:spPr>
          <a:xfrm>
            <a:off x="7461171" y="1020366"/>
            <a:ext cx="5742384" cy="141684"/>
          </a:xfrm>
          <a:prstGeom prst="roundRect">
            <a:avLst>
              <a:gd name="adj" fmla="val 12007"/>
            </a:avLst>
          </a:prstGeom>
          <a:solidFill>
            <a:srgbClr val="C8CAC1"/>
          </a:solidFill>
          <a:ln/>
        </p:spPr>
      </p:sp>
      <p:sp>
        <p:nvSpPr>
          <p:cNvPr id="14" name="Text 9"/>
          <p:cNvSpPr/>
          <p:nvPr/>
        </p:nvSpPr>
        <p:spPr>
          <a:xfrm>
            <a:off x="13926622" y="1020366"/>
            <a:ext cx="314563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9/10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7461171" y="130373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Fun Factor</a:t>
            </a:r>
            <a:endParaRPr lang="en-US" sz="1100" dirty="0"/>
          </a:p>
        </p:txBody>
      </p:sp>
      <p:sp>
        <p:nvSpPr>
          <p:cNvPr id="16" name="Text 11"/>
          <p:cNvSpPr/>
          <p:nvPr/>
        </p:nvSpPr>
        <p:spPr>
          <a:xfrm>
            <a:off x="7461171" y="159424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The project was rated 9/10 for fun and engagement, highlighting Java's suitability for game prototyping and interactive applications.</a:t>
            </a:r>
            <a:endParaRPr lang="en-US" sz="850" dirty="0"/>
          </a:p>
        </p:txBody>
      </p:sp>
      <p:sp>
        <p:nvSpPr>
          <p:cNvPr id="17" name="Shape 12"/>
          <p:cNvSpPr/>
          <p:nvPr/>
        </p:nvSpPr>
        <p:spPr>
          <a:xfrm>
            <a:off x="7461171" y="2059186"/>
            <a:ext cx="6378893" cy="141684"/>
          </a:xfrm>
          <a:prstGeom prst="roundRect">
            <a:avLst>
              <a:gd name="adj" fmla="val 12007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7461171" y="2059186"/>
            <a:ext cx="3827264" cy="141684"/>
          </a:xfrm>
          <a:prstGeom prst="roundRect">
            <a:avLst>
              <a:gd name="adj" fmla="val 12007"/>
            </a:avLst>
          </a:prstGeom>
          <a:solidFill>
            <a:srgbClr val="C8CAC1"/>
          </a:solidFill>
          <a:ln/>
        </p:spPr>
      </p:sp>
      <p:sp>
        <p:nvSpPr>
          <p:cNvPr id="19" name="Text 14"/>
          <p:cNvSpPr/>
          <p:nvPr/>
        </p:nvSpPr>
        <p:spPr>
          <a:xfrm>
            <a:off x="13925074" y="2059186"/>
            <a:ext cx="316111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6/10</a:t>
            </a:r>
            <a:endParaRPr lang="en-US" sz="1100" dirty="0"/>
          </a:p>
        </p:txBody>
      </p:sp>
      <p:sp>
        <p:nvSpPr>
          <p:cNvPr id="20" name="Text 15"/>
          <p:cNvSpPr/>
          <p:nvPr/>
        </p:nvSpPr>
        <p:spPr>
          <a:xfrm>
            <a:off x="7461171" y="2342555"/>
            <a:ext cx="181153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Complexity Handled</a:t>
            </a:r>
            <a:endParaRPr lang="en-US" sz="1100" dirty="0"/>
          </a:p>
        </p:txBody>
      </p:sp>
      <p:sp>
        <p:nvSpPr>
          <p:cNvPr id="21" name="Text 16"/>
          <p:cNvSpPr/>
          <p:nvPr/>
        </p:nvSpPr>
        <p:spPr>
          <a:xfrm>
            <a:off x="7461171" y="263306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Successfully navigated a complexity level of 6/10, demonstrating competence in managing intricate game logic within a console environment.</a:t>
            </a:r>
            <a:endParaRPr lang="en-US" sz="85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171" y="2942034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943" y="670322"/>
            <a:ext cx="4914543" cy="614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Conclusion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7943" y="1579483"/>
            <a:ext cx="442198" cy="442198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1326713" y="1646992"/>
            <a:ext cx="2593658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Project Summary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326713" y="2072045"/>
            <a:ext cx="7129343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Successfully delivered three classic arcade games—Pacman, Snake, and Space Invaders—implemented in Java, fully meeting the objectives set for the CSA0949 capstone project.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87943" y="3094077"/>
            <a:ext cx="442198" cy="442198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326713" y="3161586"/>
            <a:ext cx="3075742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Educational Impact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326713" y="3586639"/>
            <a:ext cx="7129343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This project effectively bridges theoretical knowledge with practical application, resulting in a portfolio-ready project that showcases significant development capabilities.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7943" y="4608671"/>
            <a:ext cx="442198" cy="442198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326713" y="4676180"/>
            <a:ext cx="298394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Achieved Outcomes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326713" y="5101233"/>
            <a:ext cx="7129343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Through this endeavor, I mastered advanced algorithms, refined error handling techniques, and significantly enhanced overall Java programming skills.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7943" y="6123265"/>
            <a:ext cx="442198" cy="442198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326713" y="6190774"/>
            <a:ext cx="317111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Personal Reflection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326713" y="6615827"/>
            <a:ext cx="7129343" cy="943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Developing console-based games proved to be an accessible and highly effective method for making complex programming concepts tangible and enjoyable for both developers and users.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255" y="749617"/>
            <a:ext cx="6791087" cy="62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Future Enhancements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30592" y="1680210"/>
            <a:ext cx="22860" cy="5799773"/>
          </a:xfrm>
          <a:prstGeom prst="roundRect">
            <a:avLst>
              <a:gd name="adj" fmla="val 132045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34070" y="1895118"/>
            <a:ext cx="603647" cy="22860"/>
          </a:xfrm>
          <a:prstGeom prst="roundRect">
            <a:avLst>
              <a:gd name="adj" fmla="val 132045"/>
            </a:avLst>
          </a:prstGeom>
          <a:solidFill>
            <a:srgbClr val="AEB0A7"/>
          </a:solidFill>
          <a:ln/>
        </p:spPr>
      </p:sp>
      <p:sp>
        <p:nvSpPr>
          <p:cNvPr id="6" name="Shape 3"/>
          <p:cNvSpPr/>
          <p:nvPr/>
        </p:nvSpPr>
        <p:spPr>
          <a:xfrm>
            <a:off x="704255" y="1680210"/>
            <a:ext cx="452676" cy="452676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79681" y="1717893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936790" y="1749266"/>
            <a:ext cx="331708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Add Swing/JavaFX GUI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936790" y="2184440"/>
            <a:ext cx="650295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Integrate graphical user interfaces using Swing or JavaFX to elevate the visual appeal and user interaction beyond the console.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134070" y="3445669"/>
            <a:ext cx="603647" cy="22860"/>
          </a:xfrm>
          <a:prstGeom prst="roundRect">
            <a:avLst>
              <a:gd name="adj" fmla="val 132045"/>
            </a:avLst>
          </a:prstGeom>
          <a:solidFill>
            <a:srgbClr val="AEB0A7"/>
          </a:solidFill>
          <a:ln/>
        </p:spPr>
      </p:sp>
      <p:sp>
        <p:nvSpPr>
          <p:cNvPr id="11" name="Shape 8"/>
          <p:cNvSpPr/>
          <p:nvPr/>
        </p:nvSpPr>
        <p:spPr>
          <a:xfrm>
            <a:off x="704255" y="3230761"/>
            <a:ext cx="452676" cy="452676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779681" y="3268444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1936790" y="3299817"/>
            <a:ext cx="303966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Enable Multiplayer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936790" y="3734991"/>
            <a:ext cx="650295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Implement network functionality using sockets to allow for real-time multiplayer gaming experiences.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134070" y="4996220"/>
            <a:ext cx="603647" cy="22860"/>
          </a:xfrm>
          <a:prstGeom prst="roundRect">
            <a:avLst>
              <a:gd name="adj" fmla="val 132045"/>
            </a:avLst>
          </a:prstGeom>
          <a:solidFill>
            <a:srgbClr val="AEB0A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4255" y="4781312"/>
            <a:ext cx="452676" cy="452676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79681" y="4818995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936790" y="4850368"/>
            <a:ext cx="487001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Improve AI with A* Pathfinding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936790" y="5285542"/>
            <a:ext cx="650295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Enhance enemy artificial intelligence by incorporating advanced algorithms like A* pathfinding for more strategic and challenging gameplay.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134070" y="6546771"/>
            <a:ext cx="603647" cy="22860"/>
          </a:xfrm>
          <a:prstGeom prst="roundRect">
            <a:avLst>
              <a:gd name="adj" fmla="val 132045"/>
            </a:avLst>
          </a:prstGeom>
          <a:solidFill>
            <a:srgbClr val="AEB0A7"/>
          </a:solidFill>
          <a:ln/>
        </p:spPr>
      </p:sp>
      <p:sp>
        <p:nvSpPr>
          <p:cNvPr id="21" name="Shape 18"/>
          <p:cNvSpPr/>
          <p:nvPr/>
        </p:nvSpPr>
        <p:spPr>
          <a:xfrm>
            <a:off x="704255" y="6331863"/>
            <a:ext cx="452676" cy="452676"/>
          </a:xfrm>
          <a:prstGeom prst="roundRect">
            <a:avLst>
              <a:gd name="adj" fmla="val 6668"/>
            </a:avLst>
          </a:prstGeom>
          <a:solidFill>
            <a:srgbClr val="C8CAC1">
              <a:alpha val="50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79681" y="6369546"/>
            <a:ext cx="301823" cy="377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1936790" y="6400919"/>
            <a:ext cx="358509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Port to Mobile (LibGDX)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1936790" y="6836093"/>
            <a:ext cx="6502956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Adapt the games for mobile platforms by utilizing frameworks such as LibGDX, broadening their accessibility and reach.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2025-09-21T14:31:27Z</dcterms:created>
  <dcterms:modified xsi:type="dcterms:W3CDTF">2025-09-21T14:31:27Z</dcterms:modified>
</cp:coreProperties>
</file>